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9" name="Shape 14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大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作者和日期"/>
          <p:cNvSpPr txBox="1"/>
          <p:nvPr>
            <p:ph type="body" sz="quarter" idx="21" hasCustomPrompt="1"/>
          </p:nvPr>
        </p:nvSpPr>
        <p:spPr>
          <a:xfrm>
            <a:off x="1201340" y="118598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01675">
              <a:lnSpc>
                <a:spcPct val="100000"/>
              </a:lnSpc>
              <a:spcBef>
                <a:spcPts val="0"/>
              </a:spcBef>
              <a:buSzTx/>
              <a:buNone/>
              <a:defRPr b="1" sz="3060"/>
            </a:lvl1pPr>
          </a:lstStyle>
          <a:p>
            <a:pPr/>
            <a:r>
              <a:t>作者和日期</a:t>
            </a:r>
          </a:p>
        </p:txBody>
      </p:sp>
      <p:sp>
        <p:nvSpPr>
          <p:cNvPr id="12" name="簡報標題"/>
          <p:cNvSpPr txBox="1"/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簡報標題</a:t>
            </a:r>
          </a:p>
        </p:txBody>
      </p:sp>
      <p:sp>
        <p:nvSpPr>
          <p:cNvPr id="13" name="內文層級一…"/>
          <p:cNvSpPr txBox="1"/>
          <p:nvPr>
            <p:ph type="body" sz="quarter" idx="1" hasCustomPrompt="1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簡報子標題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聲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內文層級一…"/>
          <p:cNvSpPr txBox="1"/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聲明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9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重要事實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內文層級一…"/>
          <p:cNvSpPr txBox="1"/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7" name="詳細資訊"/>
          <p:cNvSpPr txBox="1"/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726440">
              <a:lnSpc>
                <a:spcPct val="100000"/>
              </a:lnSpc>
              <a:spcBef>
                <a:spcPts val="0"/>
              </a:spcBef>
              <a:buSzTx/>
              <a:buNone/>
              <a:defRPr b="1" sz="4840"/>
            </a:lvl1pPr>
          </a:lstStyle>
          <a:p>
            <a:pPr/>
            <a:r>
              <a:t>詳細資訊</a:t>
            </a:r>
          </a:p>
        </p:txBody>
      </p:sp>
      <p:sp>
        <p:nvSpPr>
          <p:cNvPr id="108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名言語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出處"/>
          <p:cNvSpPr txBox="1"/>
          <p:nvPr>
            <p:ph type="body" sz="quarter" idx="21" hasCustomPrompt="1"/>
          </p:nvPr>
        </p:nvSpPr>
        <p:spPr>
          <a:xfrm>
            <a:off x="2430025" y="10675453"/>
            <a:ext cx="202000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01675">
              <a:lnSpc>
                <a:spcPct val="100000"/>
              </a:lnSpc>
              <a:spcBef>
                <a:spcPts val="0"/>
              </a:spcBef>
              <a:buSzTx/>
              <a:buNone/>
              <a:defRPr b="1" sz="3060"/>
            </a:lvl1pPr>
          </a:lstStyle>
          <a:p>
            <a:pPr/>
            <a:r>
              <a:t>出處</a:t>
            </a:r>
          </a:p>
        </p:txBody>
      </p:sp>
      <p:sp>
        <p:nvSpPr>
          <p:cNvPr id="116" name="內文層級一…"/>
          <p:cNvSpPr txBox="1"/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923" indent="-469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「著名的引言」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7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照片 - 一頁三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影像"/>
          <p:cNvSpPr/>
          <p:nvPr>
            <p:ph type="pic" sz="quarter" idx="21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5" name="影像"/>
          <p:cNvSpPr/>
          <p:nvPr>
            <p:ph type="pic" sz="half" idx="22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6" name="影像"/>
          <p:cNvSpPr/>
          <p:nvPr>
            <p:ph type="pic" idx="23"/>
          </p:nvPr>
        </p:nvSpPr>
        <p:spPr>
          <a:xfrm>
            <a:off x="-139700" y="495300"/>
            <a:ext cx="16611600" cy="12458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7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影像"/>
          <p:cNvSpPr/>
          <p:nvPr>
            <p:ph type="pic" idx="21"/>
          </p:nvPr>
        </p:nvSpPr>
        <p:spPr>
          <a:xfrm>
            <a:off x="-1333500" y="-5524500"/>
            <a:ext cx="27051000" cy="21640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5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大標題與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666699290_02_crop_3159x1892.jpg"/>
          <p:cNvSpPr/>
          <p:nvPr>
            <p:ph type="pic" idx="21"/>
          </p:nvPr>
        </p:nvSpPr>
        <p:spPr>
          <a:xfrm>
            <a:off x="-1155700" y="-1295400"/>
            <a:ext cx="26746200" cy="1601893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簡報標題"/>
          <p:cNvSpPr txBox="1"/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簡報標題</a:t>
            </a:r>
          </a:p>
        </p:txBody>
      </p:sp>
      <p:sp>
        <p:nvSpPr>
          <p:cNvPr id="23" name="作者和日期"/>
          <p:cNvSpPr txBox="1"/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01675">
              <a:lnSpc>
                <a:spcPct val="100000"/>
              </a:lnSpc>
              <a:spcBef>
                <a:spcPts val="0"/>
              </a:spcBef>
              <a:buSzTx/>
              <a:buNone/>
              <a:defRPr b="1" sz="3060"/>
            </a:lvl1pPr>
          </a:lstStyle>
          <a:p>
            <a:pPr/>
            <a:r>
              <a:t>作者和日期</a:t>
            </a:r>
          </a:p>
        </p:txBody>
      </p:sp>
      <p:sp>
        <p:nvSpPr>
          <p:cNvPr id="24" name="內文層級一…"/>
          <p:cNvSpPr txBox="1"/>
          <p:nvPr>
            <p:ph type="body" sz="quarter" idx="1" hasCustomPrompt="1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簡報子標題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大標題與替用照片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910457886_1434x1669.jpg"/>
          <p:cNvSpPr/>
          <p:nvPr>
            <p:ph type="pic" idx="21"/>
          </p:nvPr>
        </p:nvSpPr>
        <p:spPr>
          <a:xfrm>
            <a:off x="10972800" y="-203200"/>
            <a:ext cx="12144837" cy="14135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3" name="幻燈片標題"/>
          <p:cNvSpPr txBox="1"/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pPr/>
            <a:r>
              <a:t>幻燈片標題</a:t>
            </a:r>
          </a:p>
        </p:txBody>
      </p:sp>
      <p:sp>
        <p:nvSpPr>
          <p:cNvPr id="34" name="內文層級一…"/>
          <p:cNvSpPr txBox="1"/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幻燈片子標題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幻燈片編號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大標題與項目符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幻燈片標題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幻燈片標題</a:t>
            </a:r>
          </a:p>
        </p:txBody>
      </p:sp>
      <p:sp>
        <p:nvSpPr>
          <p:cNvPr id="43" name="幻燈片子標題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26440">
              <a:lnSpc>
                <a:spcPct val="100000"/>
              </a:lnSpc>
              <a:spcBef>
                <a:spcPts val="0"/>
              </a:spcBef>
              <a:buSzTx/>
              <a:buNone/>
              <a:defRPr b="1" sz="4840"/>
            </a:lvl1pPr>
          </a:lstStyle>
          <a:p>
            <a:pPr/>
            <a:r>
              <a:t>幻燈片子標題</a:t>
            </a:r>
          </a:p>
        </p:txBody>
      </p:sp>
      <p:sp>
        <p:nvSpPr>
          <p:cNvPr id="44" name="內文層級一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幻燈片項目符號文字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項目符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內文層級一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幻燈片項目符號文字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大標題、項目符號與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幻燈片子標題"/>
          <p:cNvSpPr txBox="1"/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26440">
              <a:lnSpc>
                <a:spcPct val="100000"/>
              </a:lnSpc>
              <a:spcBef>
                <a:spcPts val="0"/>
              </a:spcBef>
              <a:buSzTx/>
              <a:buNone/>
              <a:defRPr b="1" sz="4840"/>
            </a:lvl1pPr>
          </a:lstStyle>
          <a:p>
            <a:pPr/>
            <a:r>
              <a:t>幻燈片子標題</a:t>
            </a:r>
          </a:p>
        </p:txBody>
      </p:sp>
      <p:sp>
        <p:nvSpPr>
          <p:cNvPr id="61" name="內文層級一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pPr/>
            <a:r>
              <a:t>幻燈片項目符號文字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2" name="660384004_1290x1720.jpg"/>
          <p:cNvSpPr/>
          <p:nvPr>
            <p:ph type="pic" idx="22"/>
          </p:nvPr>
        </p:nvSpPr>
        <p:spPr>
          <a:xfrm>
            <a:off x="12192000" y="-407266"/>
            <a:ext cx="10916874" cy="1455583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3" name="幻燈片標題"/>
          <p:cNvSpPr txBox="1"/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幻燈片標題</a:t>
            </a:r>
          </a:p>
        </p:txBody>
      </p:sp>
      <p:sp>
        <p:nvSpPr>
          <p:cNvPr id="64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章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章節標題"/>
          <p:cNvSpPr txBox="1"/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b="0"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章節標題</a:t>
            </a:r>
          </a:p>
        </p:txBody>
      </p:sp>
      <p:sp>
        <p:nvSpPr>
          <p:cNvPr id="72" name="幻燈片編號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只有大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幻燈片標題"/>
          <p:cNvSpPr txBox="1"/>
          <p:nvPr>
            <p:ph type="title" hasCustomPrompt="1"/>
          </p:nvPr>
        </p:nvSpPr>
        <p:spPr>
          <a:xfrm>
            <a:off x="1206500" y="1079500"/>
            <a:ext cx="21971000" cy="1434949"/>
          </a:xfrm>
          <a:prstGeom prst="rect">
            <a:avLst/>
          </a:prstGeom>
        </p:spPr>
        <p:txBody>
          <a:bodyPr/>
          <a:lstStyle/>
          <a:p>
            <a:pPr/>
            <a:r>
              <a:t>幻燈片標題</a:t>
            </a:r>
          </a:p>
        </p:txBody>
      </p:sp>
      <p:sp>
        <p:nvSpPr>
          <p:cNvPr id="80" name="幻燈片子標題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26440">
              <a:lnSpc>
                <a:spcPct val="100000"/>
              </a:lnSpc>
              <a:spcBef>
                <a:spcPts val="0"/>
              </a:spcBef>
              <a:buSzTx/>
              <a:buNone/>
              <a:defRPr b="1" sz="4840"/>
            </a:lvl1pPr>
          </a:lstStyle>
          <a:p>
            <a:pPr/>
            <a:r>
              <a:t>幻燈片子標題</a:t>
            </a:r>
          </a:p>
        </p:txBody>
      </p:sp>
      <p:sp>
        <p:nvSpPr>
          <p:cNvPr id="81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議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議程標題"/>
          <p:cNvSpPr txBox="1"/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/>
          <a:p>
            <a:pPr/>
            <a:r>
              <a:t>議程標題</a:t>
            </a:r>
          </a:p>
        </p:txBody>
      </p:sp>
      <p:sp>
        <p:nvSpPr>
          <p:cNvPr id="89" name="議程副標題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26440">
              <a:lnSpc>
                <a:spcPct val="100000"/>
              </a:lnSpc>
              <a:spcBef>
                <a:spcPts val="0"/>
              </a:spcBef>
              <a:buSzTx/>
              <a:buNone/>
              <a:defRPr b="1" sz="4840"/>
            </a:lvl1pPr>
          </a:lstStyle>
          <a:p>
            <a:pPr/>
            <a:r>
              <a:t>議程副標題</a:t>
            </a:r>
          </a:p>
        </p:txBody>
      </p:sp>
      <p:sp>
        <p:nvSpPr>
          <p:cNvPr id="90" name="內文層級一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5pPr>
          </a:lstStyle>
          <a:p>
            <a:pPr/>
            <a:r>
              <a:t>議程主題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1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燈片標題"/>
          <p:cNvSpPr txBox="1"/>
          <p:nvPr>
            <p:ph type="title" hasCustomPrompt="1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幻燈片標題</a:t>
            </a:r>
          </a:p>
        </p:txBody>
      </p:sp>
      <p:sp>
        <p:nvSpPr>
          <p:cNvPr id="3" name="內文層級一…"/>
          <p:cNvSpPr txBox="1"/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幻燈片項目符號文字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幻燈片編號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transition xmlns:p14="http://schemas.microsoft.com/office/powerpoint/2010/main" spd="med" advClick="1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slide" Target="slide3.xml"/><Relationship Id="rId3" Type="http://schemas.openxmlformats.org/officeDocument/2006/relationships/slide" Target="slide13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github.com/asdb7b78/text_to_animation" TargetMode="External"/><Relationship Id="rId3" Type="http://schemas.openxmlformats.org/officeDocument/2006/relationships/image" Target="../media/image1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cloud.google.com/text-to-speech/docs/libraries" TargetMode="External"/><Relationship Id="rId3" Type="http://schemas.openxmlformats.org/officeDocument/2006/relationships/image" Target="../media/image2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4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github.com/DanielSWolf/rhubarb-lip-sync/releases" TargetMode="External"/><Relationship Id="rId3" Type="http://schemas.openxmlformats.org/officeDocument/2006/relationships/image" Target="../media/image6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Text-to-Animation User Guide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Text-to-Animation User Guide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et up virtual environmen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Set up virtual environment</a:t>
            </a:r>
          </a:p>
        </p:txBody>
      </p:sp>
      <p:pic>
        <p:nvPicPr>
          <p:cNvPr id="188" name="截圖 2021-11-19 下午6.24.57.png" descr="截圖 2021-11-19 下午6.24.5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48547" y="2906833"/>
            <a:ext cx="19486906" cy="790233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Install Python package in virtual env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Install Python package in virtual env</a:t>
            </a:r>
          </a:p>
        </p:txBody>
      </p:sp>
      <p:sp>
        <p:nvSpPr>
          <p:cNvPr id="191" name="Command: 'pip3 install --upgrade google-cloud-texttospeech imageio'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marL="609600" indent="-609600" defTabSz="2438338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b="0" sz="4800"/>
            </a:lvl1pPr>
          </a:lstStyle>
          <a:p>
            <a:pPr/>
            <a:r>
              <a:t>Command: 'pip3 install --upgrade google-cloud-texttospeech imageio'</a:t>
            </a:r>
          </a:p>
        </p:txBody>
      </p:sp>
      <p:pic>
        <p:nvPicPr>
          <p:cNvPr id="192" name="截圖 2021-11-19 下午6.33.02.png" descr="截圖 2021-11-19 下午6.33.0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81689" y="3571364"/>
            <a:ext cx="15220622" cy="961029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使用流程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145738">
              <a:defRPr spc="-149" sz="7480"/>
            </a:lvl1pPr>
          </a:lstStyle>
          <a:p>
            <a:pPr/>
            <a:r>
              <a:t>使用流程</a:t>
            </a:r>
          </a:p>
        </p:txBody>
      </p:sp>
      <p:sp>
        <p:nvSpPr>
          <p:cNvPr id="195" name="Text…"/>
          <p:cNvSpPr/>
          <p:nvPr/>
        </p:nvSpPr>
        <p:spPr>
          <a:xfrm>
            <a:off x="847480" y="3906083"/>
            <a:ext cx="1983516" cy="1524001"/>
          </a:xfrm>
          <a:prstGeom prst="rect">
            <a:avLst/>
          </a:prstGeom>
          <a:solidFill>
            <a:srgbClr val="60D937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defTabSz="825500">
              <a:defRPr sz="4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Text</a:t>
            </a:r>
          </a:p>
          <a:p>
            <a:pPr defTabSz="825500">
              <a:defRPr sz="4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Input</a:t>
            </a:r>
          </a:p>
        </p:txBody>
      </p:sp>
      <p:sp>
        <p:nvSpPr>
          <p:cNvPr id="196" name="1_text_to_wav.py"/>
          <p:cNvSpPr/>
          <p:nvPr/>
        </p:nvSpPr>
        <p:spPr>
          <a:xfrm>
            <a:off x="4939948" y="3398083"/>
            <a:ext cx="3810001" cy="2540001"/>
          </a:xfrm>
          <a:prstGeom prst="rect">
            <a:avLst/>
          </a:prstGeom>
          <a:solidFill>
            <a:schemeClr val="accent4">
              <a:hueOff val="-476017"/>
              <a:lumOff val="-10042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6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1_text_to_wav.py</a:t>
            </a:r>
          </a:p>
        </p:txBody>
      </p:sp>
      <p:sp>
        <p:nvSpPr>
          <p:cNvPr id="197" name="Rhubarb"/>
          <p:cNvSpPr/>
          <p:nvPr/>
        </p:nvSpPr>
        <p:spPr>
          <a:xfrm>
            <a:off x="15019601" y="3090256"/>
            <a:ext cx="3810001" cy="2540001"/>
          </a:xfrm>
          <a:prstGeom prst="rect">
            <a:avLst/>
          </a:prstGeom>
          <a:solidFill>
            <a:schemeClr val="accent4">
              <a:hueOff val="-476017"/>
              <a:lumOff val="-10042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6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Rhubarb</a:t>
            </a:r>
          </a:p>
        </p:txBody>
      </p:sp>
      <p:sp>
        <p:nvSpPr>
          <p:cNvPr id="198" name="2_make_gif.py"/>
          <p:cNvSpPr/>
          <p:nvPr/>
        </p:nvSpPr>
        <p:spPr>
          <a:xfrm>
            <a:off x="20059427" y="7748023"/>
            <a:ext cx="3810001" cy="2540001"/>
          </a:xfrm>
          <a:prstGeom prst="rect">
            <a:avLst/>
          </a:prstGeom>
          <a:solidFill>
            <a:schemeClr val="accent4">
              <a:hueOff val="-476017"/>
              <a:lumOff val="-10042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6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2_make_gif.py</a:t>
            </a:r>
          </a:p>
        </p:txBody>
      </p:sp>
      <p:sp>
        <p:nvSpPr>
          <p:cNvPr id="199" name="Wav"/>
          <p:cNvSpPr/>
          <p:nvPr/>
        </p:nvSpPr>
        <p:spPr>
          <a:xfrm>
            <a:off x="10858900" y="3906082"/>
            <a:ext cx="2051749" cy="1524001"/>
          </a:xfrm>
          <a:prstGeom prst="rect">
            <a:avLst/>
          </a:prstGeom>
          <a:solidFill>
            <a:srgbClr val="ED220D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6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Wav</a:t>
            </a:r>
          </a:p>
        </p:txBody>
      </p:sp>
      <p:sp>
        <p:nvSpPr>
          <p:cNvPr id="200" name="3_insert_to_ppt.py"/>
          <p:cNvSpPr/>
          <p:nvPr/>
        </p:nvSpPr>
        <p:spPr>
          <a:xfrm>
            <a:off x="9979774" y="7748023"/>
            <a:ext cx="3810001" cy="2540001"/>
          </a:xfrm>
          <a:prstGeom prst="rect">
            <a:avLst/>
          </a:prstGeom>
          <a:solidFill>
            <a:schemeClr val="accent4">
              <a:hueOff val="-476017"/>
              <a:lumOff val="-10042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6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3_insert_to_ppt.py</a:t>
            </a:r>
          </a:p>
        </p:txBody>
      </p:sp>
      <p:sp>
        <p:nvSpPr>
          <p:cNvPr id="201" name="Gif"/>
          <p:cNvSpPr/>
          <p:nvPr/>
        </p:nvSpPr>
        <p:spPr>
          <a:xfrm>
            <a:off x="15932843" y="8256023"/>
            <a:ext cx="1983516" cy="1524001"/>
          </a:xfrm>
          <a:prstGeom prst="rect">
            <a:avLst/>
          </a:prstGeom>
          <a:solidFill>
            <a:srgbClr val="ED220D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6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Gif</a:t>
            </a:r>
          </a:p>
        </p:txBody>
      </p:sp>
      <p:sp>
        <p:nvSpPr>
          <p:cNvPr id="202" name="線條"/>
          <p:cNvSpPr/>
          <p:nvPr/>
        </p:nvSpPr>
        <p:spPr>
          <a:xfrm>
            <a:off x="3047725" y="4668082"/>
            <a:ext cx="1675493" cy="1"/>
          </a:xfrm>
          <a:prstGeom prst="line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03" name="線條"/>
          <p:cNvSpPr/>
          <p:nvPr/>
        </p:nvSpPr>
        <p:spPr>
          <a:xfrm>
            <a:off x="8966678" y="4668082"/>
            <a:ext cx="1675493" cy="1"/>
          </a:xfrm>
          <a:prstGeom prst="line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04" name="線條"/>
          <p:cNvSpPr/>
          <p:nvPr/>
        </p:nvSpPr>
        <p:spPr>
          <a:xfrm>
            <a:off x="13127379" y="4668083"/>
            <a:ext cx="1675493" cy="1"/>
          </a:xfrm>
          <a:prstGeom prst="line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05" name="mouth.txt"/>
          <p:cNvSpPr/>
          <p:nvPr/>
        </p:nvSpPr>
        <p:spPr>
          <a:xfrm>
            <a:off x="20938554" y="3906082"/>
            <a:ext cx="2051749" cy="15240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mouth.txt</a:t>
            </a:r>
          </a:p>
        </p:txBody>
      </p:sp>
      <p:sp>
        <p:nvSpPr>
          <p:cNvPr id="206" name="線條"/>
          <p:cNvSpPr/>
          <p:nvPr/>
        </p:nvSpPr>
        <p:spPr>
          <a:xfrm>
            <a:off x="19046332" y="4668082"/>
            <a:ext cx="1675492" cy="1"/>
          </a:xfrm>
          <a:prstGeom prst="line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07" name="線條"/>
          <p:cNvSpPr/>
          <p:nvPr/>
        </p:nvSpPr>
        <p:spPr>
          <a:xfrm>
            <a:off x="21964427" y="5883736"/>
            <a:ext cx="1" cy="1524000"/>
          </a:xfrm>
          <a:prstGeom prst="line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08" name="線條"/>
          <p:cNvSpPr/>
          <p:nvPr/>
        </p:nvSpPr>
        <p:spPr>
          <a:xfrm flipH="1">
            <a:off x="18225648" y="9018023"/>
            <a:ext cx="1678104" cy="1"/>
          </a:xfrm>
          <a:prstGeom prst="line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09" name="source…"/>
          <p:cNvSpPr/>
          <p:nvPr/>
        </p:nvSpPr>
        <p:spPr>
          <a:xfrm>
            <a:off x="20972670" y="11829328"/>
            <a:ext cx="1983516" cy="1524001"/>
          </a:xfrm>
          <a:prstGeom prst="rect">
            <a:avLst/>
          </a:prstGeom>
          <a:solidFill>
            <a:srgbClr val="60D937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defTabSz="825500">
              <a:defRPr sz="4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source</a:t>
            </a:r>
          </a:p>
          <a:p>
            <a:pPr defTabSz="825500">
              <a:defRPr sz="4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PNG</a:t>
            </a:r>
          </a:p>
        </p:txBody>
      </p:sp>
      <p:sp>
        <p:nvSpPr>
          <p:cNvPr id="210" name="線條"/>
          <p:cNvSpPr/>
          <p:nvPr/>
        </p:nvSpPr>
        <p:spPr>
          <a:xfrm flipV="1">
            <a:off x="21964427" y="10434384"/>
            <a:ext cx="1" cy="1248584"/>
          </a:xfrm>
          <a:prstGeom prst="line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11" name="source…"/>
          <p:cNvSpPr/>
          <p:nvPr/>
        </p:nvSpPr>
        <p:spPr>
          <a:xfrm>
            <a:off x="10893017" y="11829328"/>
            <a:ext cx="1983516" cy="1524001"/>
          </a:xfrm>
          <a:prstGeom prst="rect">
            <a:avLst/>
          </a:prstGeom>
          <a:solidFill>
            <a:srgbClr val="60D937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defTabSz="825500">
              <a:defRPr sz="4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source</a:t>
            </a:r>
          </a:p>
          <a:p>
            <a:pPr defTabSz="825500">
              <a:defRPr sz="4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pptx</a:t>
            </a:r>
          </a:p>
        </p:txBody>
      </p:sp>
      <p:sp>
        <p:nvSpPr>
          <p:cNvPr id="212" name="線條"/>
          <p:cNvSpPr/>
          <p:nvPr/>
        </p:nvSpPr>
        <p:spPr>
          <a:xfrm>
            <a:off x="11884774" y="5827053"/>
            <a:ext cx="1" cy="1524001"/>
          </a:xfrm>
          <a:prstGeom prst="line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13" name="線條"/>
          <p:cNvSpPr/>
          <p:nvPr/>
        </p:nvSpPr>
        <p:spPr>
          <a:xfrm flipH="1">
            <a:off x="14022257" y="9018023"/>
            <a:ext cx="1678104" cy="1"/>
          </a:xfrm>
          <a:prstGeom prst="line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14" name="線條"/>
          <p:cNvSpPr/>
          <p:nvPr/>
        </p:nvSpPr>
        <p:spPr>
          <a:xfrm flipV="1">
            <a:off x="11884774" y="10434384"/>
            <a:ext cx="1" cy="1248584"/>
          </a:xfrm>
          <a:prstGeom prst="line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15" name="線條"/>
          <p:cNvSpPr/>
          <p:nvPr/>
        </p:nvSpPr>
        <p:spPr>
          <a:xfrm flipH="1">
            <a:off x="7928433" y="9018023"/>
            <a:ext cx="1678104" cy="1"/>
          </a:xfrm>
          <a:prstGeom prst="line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16" name="Pptx"/>
          <p:cNvSpPr/>
          <p:nvPr/>
        </p:nvSpPr>
        <p:spPr>
          <a:xfrm>
            <a:off x="5213470" y="8256023"/>
            <a:ext cx="1983516" cy="1524001"/>
          </a:xfrm>
          <a:prstGeom prst="rect">
            <a:avLst/>
          </a:prstGeom>
          <a:solidFill>
            <a:srgbClr val="00A1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6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Pptx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線條"/>
          <p:cNvSpPr/>
          <p:nvPr/>
        </p:nvSpPr>
        <p:spPr>
          <a:xfrm>
            <a:off x="5549052" y="8981130"/>
            <a:ext cx="3421179" cy="1"/>
          </a:xfrm>
          <a:prstGeom prst="line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19" name="source…"/>
          <p:cNvSpPr/>
          <p:nvPr/>
        </p:nvSpPr>
        <p:spPr>
          <a:xfrm>
            <a:off x="1390603" y="3906082"/>
            <a:ext cx="1983516" cy="1524001"/>
          </a:xfrm>
          <a:prstGeom prst="rect">
            <a:avLst/>
          </a:prstGeom>
          <a:solidFill>
            <a:srgbClr val="60D937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defTabSz="825500">
              <a:defRPr sz="4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source</a:t>
            </a:r>
          </a:p>
          <a:p>
            <a:pPr defTabSz="825500">
              <a:defRPr sz="4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pptx</a:t>
            </a:r>
          </a:p>
        </p:txBody>
      </p:sp>
      <p:sp>
        <p:nvSpPr>
          <p:cNvPr id="220" name="使用流程"/>
          <p:cNvSpPr txBox="1"/>
          <p:nvPr>
            <p:ph type="title" idx="4294967295"/>
          </p:nvPr>
        </p:nvSpPr>
        <p:spPr>
          <a:prstGeom prst="rect">
            <a:avLst/>
          </a:prstGeom>
        </p:spPr>
        <p:txBody>
          <a:bodyPr/>
          <a:lstStyle>
            <a:lvl1pPr defTabSz="2145738">
              <a:defRPr spc="-149" sz="7480"/>
            </a:lvl1pPr>
          </a:lstStyle>
          <a:p>
            <a:pPr/>
            <a:r>
              <a:t>使用流程</a:t>
            </a:r>
          </a:p>
        </p:txBody>
      </p:sp>
      <p:sp>
        <p:nvSpPr>
          <p:cNvPr id="221" name="0_pptx_to_text.py"/>
          <p:cNvSpPr/>
          <p:nvPr/>
        </p:nvSpPr>
        <p:spPr>
          <a:xfrm>
            <a:off x="4655586" y="3398082"/>
            <a:ext cx="3810001" cy="2540001"/>
          </a:xfrm>
          <a:prstGeom prst="rect">
            <a:avLst/>
          </a:prstGeom>
          <a:solidFill>
            <a:schemeClr val="accent4">
              <a:hueOff val="-476017"/>
              <a:lumOff val="-10042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6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0_pptx_to_text.py</a:t>
            </a:r>
          </a:p>
        </p:txBody>
      </p:sp>
      <p:sp>
        <p:nvSpPr>
          <p:cNvPr id="222" name="1_text_to_wav.py"/>
          <p:cNvSpPr/>
          <p:nvPr/>
        </p:nvSpPr>
        <p:spPr>
          <a:xfrm>
            <a:off x="13345691" y="3398082"/>
            <a:ext cx="3810001" cy="2540001"/>
          </a:xfrm>
          <a:prstGeom prst="rect">
            <a:avLst/>
          </a:prstGeom>
          <a:solidFill>
            <a:schemeClr val="accent4">
              <a:hueOff val="-476017"/>
              <a:lumOff val="-10042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6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1_text_to_wav.py</a:t>
            </a:r>
          </a:p>
        </p:txBody>
      </p:sp>
      <p:sp>
        <p:nvSpPr>
          <p:cNvPr id="223" name="Wav"/>
          <p:cNvSpPr/>
          <p:nvPr/>
        </p:nvSpPr>
        <p:spPr>
          <a:xfrm>
            <a:off x="19138602" y="3906082"/>
            <a:ext cx="2051749" cy="1524001"/>
          </a:xfrm>
          <a:prstGeom prst="rect">
            <a:avLst/>
          </a:prstGeom>
          <a:solidFill>
            <a:srgbClr val="ED220D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6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Wav</a:t>
            </a:r>
          </a:p>
        </p:txBody>
      </p:sp>
      <p:sp>
        <p:nvSpPr>
          <p:cNvPr id="224" name="Rhubarb"/>
          <p:cNvSpPr/>
          <p:nvPr/>
        </p:nvSpPr>
        <p:spPr>
          <a:xfrm>
            <a:off x="1306748" y="7711130"/>
            <a:ext cx="3810001" cy="2540001"/>
          </a:xfrm>
          <a:prstGeom prst="rect">
            <a:avLst/>
          </a:prstGeom>
          <a:solidFill>
            <a:schemeClr val="accent4">
              <a:hueOff val="-476017"/>
              <a:lumOff val="-10042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6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Rhubarb</a:t>
            </a:r>
          </a:p>
        </p:txBody>
      </p:sp>
      <p:sp>
        <p:nvSpPr>
          <p:cNvPr id="225" name="mouth.txt"/>
          <p:cNvSpPr/>
          <p:nvPr/>
        </p:nvSpPr>
        <p:spPr>
          <a:xfrm>
            <a:off x="6115283" y="8219130"/>
            <a:ext cx="2051750" cy="15240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mouth.txt</a:t>
            </a:r>
          </a:p>
        </p:txBody>
      </p:sp>
      <p:sp>
        <p:nvSpPr>
          <p:cNvPr id="226" name="2_make_gif.py"/>
          <p:cNvSpPr/>
          <p:nvPr/>
        </p:nvSpPr>
        <p:spPr>
          <a:xfrm>
            <a:off x="9165567" y="7711130"/>
            <a:ext cx="3810001" cy="2540001"/>
          </a:xfrm>
          <a:prstGeom prst="rect">
            <a:avLst/>
          </a:prstGeom>
          <a:solidFill>
            <a:schemeClr val="accent4">
              <a:hueOff val="-476017"/>
              <a:lumOff val="-10042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6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2_make_gif.py</a:t>
            </a:r>
          </a:p>
        </p:txBody>
      </p:sp>
      <p:sp>
        <p:nvSpPr>
          <p:cNvPr id="227" name="Gif"/>
          <p:cNvSpPr/>
          <p:nvPr/>
        </p:nvSpPr>
        <p:spPr>
          <a:xfrm>
            <a:off x="14625764" y="8219130"/>
            <a:ext cx="1983516" cy="1524001"/>
          </a:xfrm>
          <a:prstGeom prst="rect">
            <a:avLst/>
          </a:prstGeom>
          <a:solidFill>
            <a:srgbClr val="ED220D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6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Gif</a:t>
            </a:r>
          </a:p>
        </p:txBody>
      </p:sp>
      <p:sp>
        <p:nvSpPr>
          <p:cNvPr id="228" name="3_insert_to_ppt.py"/>
          <p:cNvSpPr/>
          <p:nvPr/>
        </p:nvSpPr>
        <p:spPr>
          <a:xfrm>
            <a:off x="18259476" y="7711130"/>
            <a:ext cx="3810001" cy="2540001"/>
          </a:xfrm>
          <a:prstGeom prst="rect">
            <a:avLst/>
          </a:prstGeom>
          <a:solidFill>
            <a:schemeClr val="accent4">
              <a:hueOff val="-476017"/>
              <a:lumOff val="-10042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6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3_insert_to_ppt.py</a:t>
            </a:r>
          </a:p>
        </p:txBody>
      </p:sp>
      <p:sp>
        <p:nvSpPr>
          <p:cNvPr id="229" name="Pptx"/>
          <p:cNvSpPr/>
          <p:nvPr/>
        </p:nvSpPr>
        <p:spPr>
          <a:xfrm>
            <a:off x="19172719" y="11402786"/>
            <a:ext cx="1983516" cy="1524001"/>
          </a:xfrm>
          <a:prstGeom prst="rect">
            <a:avLst/>
          </a:prstGeom>
          <a:solidFill>
            <a:srgbClr val="00A1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6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Pptx</a:t>
            </a:r>
          </a:p>
        </p:txBody>
      </p:sp>
      <p:sp>
        <p:nvSpPr>
          <p:cNvPr id="230" name="source…"/>
          <p:cNvSpPr/>
          <p:nvPr/>
        </p:nvSpPr>
        <p:spPr>
          <a:xfrm>
            <a:off x="9913881" y="11402786"/>
            <a:ext cx="1983516" cy="1524001"/>
          </a:xfrm>
          <a:prstGeom prst="rect">
            <a:avLst/>
          </a:prstGeom>
          <a:solidFill>
            <a:srgbClr val="60D937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defTabSz="825500">
              <a:defRPr sz="4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source</a:t>
            </a:r>
          </a:p>
          <a:p>
            <a:pPr defTabSz="825500">
              <a:defRPr sz="4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PNG</a:t>
            </a:r>
          </a:p>
        </p:txBody>
      </p:sp>
      <p:sp>
        <p:nvSpPr>
          <p:cNvPr id="231" name="線條"/>
          <p:cNvSpPr/>
          <p:nvPr/>
        </p:nvSpPr>
        <p:spPr>
          <a:xfrm>
            <a:off x="3541000" y="4668082"/>
            <a:ext cx="947705" cy="1"/>
          </a:xfrm>
          <a:prstGeom prst="line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32" name="線條"/>
          <p:cNvSpPr/>
          <p:nvPr/>
        </p:nvSpPr>
        <p:spPr>
          <a:xfrm>
            <a:off x="8698823" y="4668082"/>
            <a:ext cx="4413632" cy="1"/>
          </a:xfrm>
          <a:prstGeom prst="line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33" name="text.txt"/>
          <p:cNvSpPr/>
          <p:nvPr/>
        </p:nvSpPr>
        <p:spPr>
          <a:xfrm>
            <a:off x="9747054" y="3971884"/>
            <a:ext cx="2051749" cy="15240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4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text.txt</a:t>
            </a:r>
          </a:p>
        </p:txBody>
      </p:sp>
      <p:sp>
        <p:nvSpPr>
          <p:cNvPr id="234" name="線條"/>
          <p:cNvSpPr/>
          <p:nvPr/>
        </p:nvSpPr>
        <p:spPr>
          <a:xfrm>
            <a:off x="17673294" y="4668082"/>
            <a:ext cx="947706" cy="1"/>
          </a:xfrm>
          <a:prstGeom prst="line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35" name="線條"/>
          <p:cNvSpPr/>
          <p:nvPr/>
        </p:nvSpPr>
        <p:spPr>
          <a:xfrm>
            <a:off x="13472788" y="8981130"/>
            <a:ext cx="947706" cy="1"/>
          </a:xfrm>
          <a:prstGeom prst="line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36" name="線條"/>
          <p:cNvSpPr/>
          <p:nvPr/>
        </p:nvSpPr>
        <p:spPr>
          <a:xfrm>
            <a:off x="16960525" y="8981130"/>
            <a:ext cx="947706" cy="1"/>
          </a:xfrm>
          <a:prstGeom prst="line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37" name="線條"/>
          <p:cNvSpPr/>
          <p:nvPr/>
        </p:nvSpPr>
        <p:spPr>
          <a:xfrm>
            <a:off x="20164476" y="5854025"/>
            <a:ext cx="1" cy="1433164"/>
          </a:xfrm>
          <a:prstGeom prst="line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38" name="線條"/>
          <p:cNvSpPr/>
          <p:nvPr/>
        </p:nvSpPr>
        <p:spPr>
          <a:xfrm flipH="1">
            <a:off x="5392077" y="5703004"/>
            <a:ext cx="14327458" cy="2204945"/>
          </a:xfrm>
          <a:prstGeom prst="line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39" name="線條"/>
          <p:cNvSpPr/>
          <p:nvPr/>
        </p:nvSpPr>
        <p:spPr>
          <a:xfrm flipV="1">
            <a:off x="10905638" y="10412289"/>
            <a:ext cx="1" cy="829339"/>
          </a:xfrm>
          <a:prstGeom prst="line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Install…"/>
          <p:cNvSpPr txBox="1"/>
          <p:nvPr>
            <p:ph type="body" idx="1"/>
          </p:nvPr>
        </p:nvSpPr>
        <p:spPr>
          <a:xfrm>
            <a:off x="1206500" y="1382488"/>
            <a:ext cx="21971000" cy="11122028"/>
          </a:xfrm>
          <a:prstGeom prst="rect">
            <a:avLst/>
          </a:prstGeom>
        </p:spPr>
        <p:txBody>
          <a:bodyPr/>
          <a:lstStyle/>
          <a:p>
            <a:pPr marL="609600" indent="-609600">
              <a:defRPr sz="7200"/>
            </a:pPr>
            <a:r>
              <a:rPr u="sng">
                <a:hlinkClick r:id="rId2" invalidUrl="" action="ppaction://hlinksldjump" tgtFrame="" tooltip="" history="1" highlightClick="0" endSnd="0"/>
              </a:rPr>
              <a:t>Install</a:t>
            </a:r>
          </a:p>
          <a:p>
            <a:pPr lvl="1" marL="1219200" indent="-609600">
              <a:defRPr sz="7200"/>
            </a:pPr>
            <a:r>
              <a:t>GCP</a:t>
            </a:r>
          </a:p>
          <a:p>
            <a:pPr lvl="1" marL="1219200" indent="-609600">
              <a:defRPr sz="7200"/>
            </a:pPr>
            <a:r>
              <a:t>Rhubarb</a:t>
            </a:r>
          </a:p>
          <a:p>
            <a:pPr lvl="1" marL="1219200" indent="-609600">
              <a:defRPr sz="7200"/>
            </a:pPr>
            <a:r>
              <a:t>Virtual environment</a:t>
            </a:r>
          </a:p>
          <a:p>
            <a:pPr marL="609600" indent="-609600">
              <a:defRPr sz="7200"/>
            </a:pPr>
            <a:r>
              <a:rPr u="sng">
                <a:hlinkClick r:id="rId3" invalidUrl="" action="ppaction://hlinksldjump" tgtFrame="" tooltip="" history="1" highlightClick="0" endSnd="0"/>
              </a:rPr>
              <a:t>使用流程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Install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Install</a:t>
            </a:r>
          </a:p>
        </p:txBody>
      </p:sp>
      <p:sp>
        <p:nvSpPr>
          <p:cNvPr id="156" name="Download from github: https://github.com/asdb7b78/text_to_animation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marL="609600" indent="-609600" defTabSz="2438338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b="0" sz="4800"/>
            </a:pPr>
            <a:r>
              <a:t>Download from github: </a:t>
            </a:r>
            <a:r>
              <a:rPr u="sng">
                <a:hlinkClick r:id="rId2" invalidUrl="" action="" tgtFrame="" tooltip="" history="1" highlightClick="0" endSnd="0"/>
              </a:rPr>
              <a:t>https://github.com/asdb7b78/text_to_animation</a:t>
            </a:r>
          </a:p>
        </p:txBody>
      </p:sp>
      <p:pic>
        <p:nvPicPr>
          <p:cNvPr id="157" name="截圖 2021-11-19 下午5.24.03.png" descr="截圖 2021-11-19 下午5.24.0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23095" y="3652109"/>
            <a:ext cx="18148301" cy="9448801"/>
          </a:xfrm>
          <a:prstGeom prst="rect">
            <a:avLst/>
          </a:prstGeom>
          <a:ln w="12700">
            <a:miter lim="400000"/>
          </a:ln>
        </p:spPr>
      </p:pic>
      <p:sp>
        <p:nvSpPr>
          <p:cNvPr id="158" name="箭頭"/>
          <p:cNvSpPr/>
          <p:nvPr/>
        </p:nvSpPr>
        <p:spPr>
          <a:xfrm rot="5400000">
            <a:off x="13215776" y="4350953"/>
            <a:ext cx="1270001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4">
              <a:hueOff val="-476017"/>
              <a:lumOff val="-10042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CP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GCP</a:t>
            </a:r>
          </a:p>
        </p:txBody>
      </p:sp>
      <p:sp>
        <p:nvSpPr>
          <p:cNvPr id="161" name="Setting up authentication，到Google Cloud Platform 建立專案和服務帳戶並啟用text to speech api。https://cloud.google.com/text-to-speech/docs/libraries"/>
          <p:cNvSpPr txBox="1"/>
          <p:nvPr>
            <p:ph type="body" idx="21"/>
          </p:nvPr>
        </p:nvSpPr>
        <p:spPr>
          <a:xfrm>
            <a:off x="1206500" y="2372962"/>
            <a:ext cx="21971000" cy="168021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marL="591312" indent="-591312" defTabSz="2365188">
              <a:lnSpc>
                <a:spcPct val="90000"/>
              </a:lnSpc>
              <a:spcBef>
                <a:spcPts val="4300"/>
              </a:spcBef>
              <a:buSzPct val="123000"/>
              <a:buChar char="•"/>
              <a:defRPr b="0" sz="4656"/>
            </a:pPr>
            <a:r>
              <a:t>Setting up authentication，到Google Cloud Platform 建立專案和服務帳戶並啟用text to speech api。</a:t>
            </a:r>
            <a:r>
              <a:rPr u="sng">
                <a:hlinkClick r:id="rId2" invalidUrl="" action="" tgtFrame="" tooltip="" history="1" highlightClick="0" endSnd="0"/>
              </a:rPr>
              <a:t>https://cloud.google.com/text-to-speech/docs/libraries</a:t>
            </a:r>
            <a:r>
              <a:t> </a:t>
            </a:r>
          </a:p>
        </p:txBody>
      </p:sp>
      <p:pic>
        <p:nvPicPr>
          <p:cNvPr id="162" name="截圖 2021-11-19 下午5.37.39.png" descr="截圖 2021-11-19 下午5.37.39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048000" y="4083105"/>
            <a:ext cx="18288000" cy="11379201"/>
          </a:xfrm>
          <a:prstGeom prst="rect">
            <a:avLst/>
          </a:prstGeom>
          <a:ln w="12700">
            <a:miter lim="400000"/>
          </a:ln>
        </p:spPr>
      </p:pic>
      <p:sp>
        <p:nvSpPr>
          <p:cNvPr id="163" name="1"/>
          <p:cNvSpPr/>
          <p:nvPr/>
        </p:nvSpPr>
        <p:spPr>
          <a:xfrm>
            <a:off x="1556954" y="8568982"/>
            <a:ext cx="1270001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4">
              <a:hueOff val="-476017"/>
              <a:lumOff val="-10042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164" name="2"/>
          <p:cNvSpPr/>
          <p:nvPr/>
        </p:nvSpPr>
        <p:spPr>
          <a:xfrm>
            <a:off x="17670773" y="6222999"/>
            <a:ext cx="1270001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4">
              <a:hueOff val="-476017"/>
              <a:lumOff val="-10042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2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截圖 2021-11-19 下午5.45.00.png" descr="截圖 2021-11-19 下午5.45.0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8000" y="1155700"/>
            <a:ext cx="18288000" cy="11404600"/>
          </a:xfrm>
          <a:prstGeom prst="rect">
            <a:avLst/>
          </a:prstGeom>
          <a:ln w="12700">
            <a:miter lim="400000"/>
          </a:ln>
        </p:spPr>
      </p:pic>
      <p:sp>
        <p:nvSpPr>
          <p:cNvPr id="167" name="3"/>
          <p:cNvSpPr/>
          <p:nvPr/>
        </p:nvSpPr>
        <p:spPr>
          <a:xfrm>
            <a:off x="6863092" y="3095023"/>
            <a:ext cx="1270001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4">
              <a:hueOff val="-476017"/>
              <a:lumOff val="-10042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168" name="4"/>
          <p:cNvSpPr/>
          <p:nvPr/>
        </p:nvSpPr>
        <p:spPr>
          <a:xfrm>
            <a:off x="6042220" y="6468483"/>
            <a:ext cx="1270001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4">
              <a:hueOff val="-476017"/>
              <a:lumOff val="-10042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4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截圖 2021-11-19 下午6.00.37.png" descr="截圖 2021-11-19 下午6.00.3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8000" y="1143000"/>
            <a:ext cx="18288000" cy="11430000"/>
          </a:xfrm>
          <a:prstGeom prst="rect">
            <a:avLst/>
          </a:prstGeom>
          <a:ln w="12700">
            <a:miter lim="400000"/>
          </a:ln>
        </p:spPr>
      </p:pic>
      <p:sp>
        <p:nvSpPr>
          <p:cNvPr id="171" name="5"/>
          <p:cNvSpPr/>
          <p:nvPr/>
        </p:nvSpPr>
        <p:spPr>
          <a:xfrm>
            <a:off x="7252701" y="3719655"/>
            <a:ext cx="1270001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4">
              <a:hueOff val="-476017"/>
              <a:lumOff val="-10042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5</a:t>
            </a:r>
          </a:p>
        </p:txBody>
      </p:sp>
      <p:sp>
        <p:nvSpPr>
          <p:cNvPr id="172" name="6"/>
          <p:cNvSpPr/>
          <p:nvPr/>
        </p:nvSpPr>
        <p:spPr>
          <a:xfrm>
            <a:off x="5365474" y="6903542"/>
            <a:ext cx="1270001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4">
              <a:hueOff val="-476017"/>
              <a:lumOff val="-10042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6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將生成的 .json key 下載後將環境變數GOOGLE_APPLICATION_CREDENTIALS設為key的檔案路徑。"/>
          <p:cNvSpPr txBox="1"/>
          <p:nvPr>
            <p:ph type="body" idx="21"/>
          </p:nvPr>
        </p:nvSpPr>
        <p:spPr>
          <a:xfrm>
            <a:off x="1206500" y="2372962"/>
            <a:ext cx="21971000" cy="171918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marL="603504" indent="-603504" defTabSz="2413955">
              <a:lnSpc>
                <a:spcPct val="90000"/>
              </a:lnSpc>
              <a:spcBef>
                <a:spcPts val="4400"/>
              </a:spcBef>
              <a:buSzPct val="123000"/>
              <a:buChar char="•"/>
              <a:defRPr b="0" sz="4752"/>
            </a:lvl1pPr>
          </a:lstStyle>
          <a:p>
            <a:pPr/>
            <a:r>
              <a:t>將生成的 .json key 下載後將環境變數GOOGLE_APPLICATION_CREDENTIALS設為key的檔案路徑。</a:t>
            </a:r>
          </a:p>
        </p:txBody>
      </p:sp>
      <p:pic>
        <p:nvPicPr>
          <p:cNvPr id="175" name="截圖 2021-11-19 下午6.16.30.png" descr="截圖 2021-11-19 下午6.16.3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80871" y="3907590"/>
            <a:ext cx="15222258" cy="893784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Rhubarb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Rhubarb</a:t>
            </a:r>
          </a:p>
        </p:txBody>
      </p:sp>
      <p:sp>
        <p:nvSpPr>
          <p:cNvPr id="178" name="Download: https://github.com/DanielSWolf/rhubarb-lip-sync/releases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marL="609600" indent="-609600" defTabSz="2438338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b="0" sz="4800"/>
            </a:pPr>
            <a:r>
              <a:t>Download: </a:t>
            </a:r>
            <a:r>
              <a:rPr u="sng">
                <a:hlinkClick r:id="rId2" invalidUrl="" action="" tgtFrame="" tooltip="" history="1" highlightClick="0" endSnd="0"/>
              </a:rPr>
              <a:t>https://github.com/DanielSWolf/rhubarb-lip-sync/releases</a:t>
            </a:r>
            <a:r>
              <a:t> </a:t>
            </a:r>
          </a:p>
        </p:txBody>
      </p:sp>
      <p:pic>
        <p:nvPicPr>
          <p:cNvPr id="179" name="截圖 2021-11-19 下午6.17.37.png" descr="截圖 2021-11-19 下午6.17.37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048000" y="3775259"/>
            <a:ext cx="18288000" cy="11430001"/>
          </a:xfrm>
          <a:prstGeom prst="rect">
            <a:avLst/>
          </a:prstGeom>
          <a:ln w="12700">
            <a:miter lim="400000"/>
          </a:ln>
        </p:spPr>
      </p:pic>
      <p:sp>
        <p:nvSpPr>
          <p:cNvPr id="180" name="箭頭"/>
          <p:cNvSpPr/>
          <p:nvPr/>
        </p:nvSpPr>
        <p:spPr>
          <a:xfrm>
            <a:off x="6123771" y="11785081"/>
            <a:ext cx="1270001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4">
              <a:hueOff val="-476017"/>
              <a:lumOff val="-10042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將'res'資料夾和'rhubarb.exe'(或'rhubarb')放入'text_to_animation'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marL="609600" indent="-609600" defTabSz="2438338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b="0" sz="4800"/>
            </a:lvl1pPr>
          </a:lstStyle>
          <a:p>
            <a:pPr/>
            <a:r>
              <a:t>將'res'資料夾和'rhubarb.exe'(或'rhubarb')放入'text_to_animation'</a:t>
            </a:r>
          </a:p>
        </p:txBody>
      </p:sp>
      <p:pic>
        <p:nvPicPr>
          <p:cNvPr id="183" name="截圖 2021-11-19 下午6.19.14.png" descr="截圖 2021-11-19 下午6.19.1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93160" y="4305840"/>
            <a:ext cx="17997680" cy="8141339"/>
          </a:xfrm>
          <a:prstGeom prst="rect">
            <a:avLst/>
          </a:prstGeom>
          <a:ln w="12700">
            <a:miter lim="400000"/>
          </a:ln>
        </p:spPr>
      </p:pic>
      <p:sp>
        <p:nvSpPr>
          <p:cNvPr id="184" name="箭頭"/>
          <p:cNvSpPr/>
          <p:nvPr/>
        </p:nvSpPr>
        <p:spPr>
          <a:xfrm>
            <a:off x="6716191" y="9604976"/>
            <a:ext cx="1270001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4">
              <a:hueOff val="-476017"/>
              <a:lumOff val="-10042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85" name="箭頭"/>
          <p:cNvSpPr/>
          <p:nvPr/>
        </p:nvSpPr>
        <p:spPr>
          <a:xfrm>
            <a:off x="6716191" y="9178434"/>
            <a:ext cx="1270001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4">
              <a:hueOff val="-476017"/>
              <a:lumOff val="-10042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5E5E5E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